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37316bd27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37316bd27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37d57ef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37d57ef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37d57ef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37d57ef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37d57efe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37d57efe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37d57efe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37d57efe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37d57efe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37d57efe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37316bd27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637316bd27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37316bd27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37316bd27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37316bd2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37316bd2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37316bd2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37316bd2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37316bd27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637316bd27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37316bd27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637316bd27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37316bd2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37316bd2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37316bd27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37316bd2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jpg"/><Relationship Id="rId6"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jpg"/><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5.jpg"/><Relationship Id="rId5" Type="http://schemas.openxmlformats.org/officeDocument/2006/relationships/image" Target="../media/image19.jpg"/><Relationship Id="rId6"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23.jpg"/><Relationship Id="rId5" Type="http://schemas.openxmlformats.org/officeDocument/2006/relationships/image" Target="../media/image13.jpg"/><Relationship Id="rId6" Type="http://schemas.openxmlformats.org/officeDocument/2006/relationships/image" Target="../media/image3.jpg"/><Relationship Id="rId7" Type="http://schemas.openxmlformats.org/officeDocument/2006/relationships/image" Target="../media/image16.jpg"/><Relationship Id="rId8"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141525"/>
            <a:ext cx="8520600" cy="1024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073763"/>
                </a:solidFill>
                <a:latin typeface="Times New Roman"/>
                <a:ea typeface="Times New Roman"/>
                <a:cs typeface="Times New Roman"/>
                <a:sym typeface="Times New Roman"/>
              </a:rPr>
              <a:t>Liquid rescale of images</a:t>
            </a:r>
            <a:endParaRPr>
              <a:solidFill>
                <a:srgbClr val="073763"/>
              </a:solidFill>
              <a:latin typeface="Times New Roman"/>
              <a:ea typeface="Times New Roman"/>
              <a:cs typeface="Times New Roman"/>
              <a:sym typeface="Times New Roman"/>
            </a:endParaRPr>
          </a:p>
        </p:txBody>
      </p:sp>
      <p:sp>
        <p:nvSpPr>
          <p:cNvPr id="55" name="Google Shape;55;p13"/>
          <p:cNvSpPr txBox="1"/>
          <p:nvPr>
            <p:ph idx="1" type="subTitle"/>
          </p:nvPr>
        </p:nvSpPr>
        <p:spPr>
          <a:xfrm>
            <a:off x="311700" y="2834125"/>
            <a:ext cx="8520600" cy="1558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t>Team 17</a:t>
            </a:r>
            <a:endParaRPr sz="2000"/>
          </a:p>
          <a:p>
            <a:pPr indent="0" lvl="0" marL="0" rtl="0" algn="ctr">
              <a:lnSpc>
                <a:spcPct val="150000"/>
              </a:lnSpc>
              <a:spcBef>
                <a:spcPts val="0"/>
              </a:spcBef>
              <a:spcAft>
                <a:spcPts val="0"/>
              </a:spcAft>
              <a:buNone/>
            </a:pPr>
            <a:r>
              <a:rPr lang="en" sz="2000"/>
              <a:t>Tanishq Jain</a:t>
            </a:r>
            <a:endParaRPr sz="2000"/>
          </a:p>
          <a:p>
            <a:pPr indent="0" lvl="0" marL="0" rtl="0" algn="ctr">
              <a:lnSpc>
                <a:spcPct val="150000"/>
              </a:lnSpc>
              <a:spcBef>
                <a:spcPts val="0"/>
              </a:spcBef>
              <a:spcAft>
                <a:spcPts val="0"/>
              </a:spcAft>
              <a:buNone/>
            </a:pPr>
            <a:r>
              <a:rPr lang="en" sz="2000"/>
              <a:t>2021294</a:t>
            </a:r>
            <a:endParaRPr sz="2000"/>
          </a:p>
        </p:txBody>
      </p:sp>
      <p:cxnSp>
        <p:nvCxnSpPr>
          <p:cNvPr id="56" name="Google Shape;56;p13"/>
          <p:cNvCxnSpPr/>
          <p:nvPr/>
        </p:nvCxnSpPr>
        <p:spPr>
          <a:xfrm>
            <a:off x="547800" y="2215025"/>
            <a:ext cx="8048400" cy="0"/>
          </a:xfrm>
          <a:prstGeom prst="straightConnector1">
            <a:avLst/>
          </a:prstGeom>
          <a:noFill/>
          <a:ln cap="flat" cmpd="sng" w="19050">
            <a:solidFill>
              <a:srgbClr val="EF7215"/>
            </a:solidFill>
            <a:prstDash val="solid"/>
            <a:round/>
            <a:headEnd len="med" w="med" type="none"/>
            <a:tailEnd len="med" w="med" type="none"/>
          </a:ln>
          <a:effectLst>
            <a:reflection blurRad="0" dir="5400000" dist="38100" endA="0" endPos="30000" fadeDir="5400012" kx="0" rotWithShape="0" algn="bl" stPos="0" sy="-100000" ky="0"/>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idx="1" type="body"/>
          </p:nvPr>
        </p:nvSpPr>
        <p:spPr>
          <a:xfrm>
            <a:off x="311700" y="164450"/>
            <a:ext cx="8520600" cy="126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Optimal order image re-targeting involves more computation and takes significantly more time. Furthermore, it was observed that the outputs are largely indistinguishable from outputs using simple retargeting.</a:t>
            </a:r>
            <a:endParaRPr/>
          </a:p>
        </p:txBody>
      </p:sp>
      <p:pic>
        <p:nvPicPr>
          <p:cNvPr id="129" name="Google Shape;129;p22"/>
          <p:cNvPicPr preferRelativeResize="0"/>
          <p:nvPr/>
        </p:nvPicPr>
        <p:blipFill>
          <a:blip r:embed="rId3">
            <a:alphaModFix/>
          </a:blip>
          <a:stretch>
            <a:fillRect/>
          </a:stretch>
        </p:blipFill>
        <p:spPr>
          <a:xfrm>
            <a:off x="496300" y="2419350"/>
            <a:ext cx="3113351" cy="1750700"/>
          </a:xfrm>
          <a:prstGeom prst="rect">
            <a:avLst/>
          </a:prstGeom>
          <a:noFill/>
          <a:ln>
            <a:noFill/>
          </a:ln>
        </p:spPr>
      </p:pic>
      <p:pic>
        <p:nvPicPr>
          <p:cNvPr id="130" name="Google Shape;130;p22"/>
          <p:cNvPicPr preferRelativeResize="0"/>
          <p:nvPr/>
        </p:nvPicPr>
        <p:blipFill>
          <a:blip r:embed="rId4">
            <a:alphaModFix/>
          </a:blip>
          <a:stretch>
            <a:fillRect/>
          </a:stretch>
        </p:blipFill>
        <p:spPr>
          <a:xfrm>
            <a:off x="4414250" y="1357050"/>
            <a:ext cx="2100849" cy="1750700"/>
          </a:xfrm>
          <a:prstGeom prst="rect">
            <a:avLst/>
          </a:prstGeom>
          <a:noFill/>
          <a:ln>
            <a:noFill/>
          </a:ln>
        </p:spPr>
      </p:pic>
      <p:pic>
        <p:nvPicPr>
          <p:cNvPr id="131" name="Google Shape;131;p22"/>
          <p:cNvPicPr preferRelativeResize="0"/>
          <p:nvPr/>
        </p:nvPicPr>
        <p:blipFill>
          <a:blip r:embed="rId5">
            <a:alphaModFix/>
          </a:blip>
          <a:stretch>
            <a:fillRect/>
          </a:stretch>
        </p:blipFill>
        <p:spPr>
          <a:xfrm>
            <a:off x="4404324" y="3240375"/>
            <a:ext cx="2100850" cy="1750719"/>
          </a:xfrm>
          <a:prstGeom prst="rect">
            <a:avLst/>
          </a:prstGeom>
          <a:noFill/>
          <a:ln>
            <a:noFill/>
          </a:ln>
        </p:spPr>
      </p:pic>
      <p:sp>
        <p:nvSpPr>
          <p:cNvPr id="132" name="Google Shape;132;p22"/>
          <p:cNvSpPr txBox="1"/>
          <p:nvPr/>
        </p:nvSpPr>
        <p:spPr>
          <a:xfrm>
            <a:off x="6960475" y="2419350"/>
            <a:ext cx="1626900" cy="13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Can you distinguish between the two outputs?</a:t>
            </a:r>
            <a:endParaRPr sz="1800">
              <a:solidFill>
                <a:schemeClr val="dk2"/>
              </a:solidFill>
            </a:endParaRPr>
          </a:p>
        </p:txBody>
      </p:sp>
      <p:sp>
        <p:nvSpPr>
          <p:cNvPr id="133" name="Google Shape;133;p22"/>
          <p:cNvSpPr/>
          <p:nvPr/>
        </p:nvSpPr>
        <p:spPr>
          <a:xfrm rot="-1801529">
            <a:off x="3764903" y="2388164"/>
            <a:ext cx="417878" cy="36719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2"/>
          <p:cNvSpPr/>
          <p:nvPr/>
        </p:nvSpPr>
        <p:spPr>
          <a:xfrm rot="1798159">
            <a:off x="3759892" y="3519123"/>
            <a:ext cx="417988" cy="367196"/>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Content amplification is achieved by combining seam carving with standard scaling. First, the image is scaled uniformly by a scaling factor. Then, seam carving is used in both directions to restore the original size of the image. This results in an amplification of the content rich zones in the image.</a:t>
            </a:r>
            <a:endParaRPr/>
          </a:p>
        </p:txBody>
      </p:sp>
      <p:pic>
        <p:nvPicPr>
          <p:cNvPr id="140" name="Google Shape;140;p23"/>
          <p:cNvPicPr preferRelativeResize="0"/>
          <p:nvPr/>
        </p:nvPicPr>
        <p:blipFill>
          <a:blip r:embed="rId3">
            <a:alphaModFix/>
          </a:blip>
          <a:stretch>
            <a:fillRect/>
          </a:stretch>
        </p:blipFill>
        <p:spPr>
          <a:xfrm>
            <a:off x="1075550" y="2917650"/>
            <a:ext cx="2938076" cy="1945324"/>
          </a:xfrm>
          <a:prstGeom prst="rect">
            <a:avLst/>
          </a:prstGeom>
          <a:noFill/>
          <a:ln>
            <a:noFill/>
          </a:ln>
        </p:spPr>
      </p:pic>
      <p:pic>
        <p:nvPicPr>
          <p:cNvPr id="141" name="Google Shape;141;p23"/>
          <p:cNvPicPr preferRelativeResize="0"/>
          <p:nvPr/>
        </p:nvPicPr>
        <p:blipFill>
          <a:blip r:embed="rId4">
            <a:alphaModFix/>
          </a:blip>
          <a:stretch>
            <a:fillRect/>
          </a:stretch>
        </p:blipFill>
        <p:spPr>
          <a:xfrm>
            <a:off x="4873025" y="2917650"/>
            <a:ext cx="2938066" cy="1945324"/>
          </a:xfrm>
          <a:prstGeom prst="rect">
            <a:avLst/>
          </a:prstGeom>
          <a:noFill/>
          <a:ln>
            <a:noFill/>
          </a:ln>
        </p:spPr>
      </p:pic>
      <p:sp>
        <p:nvSpPr>
          <p:cNvPr id="142" name="Google Shape;142;p23"/>
          <p:cNvSpPr txBox="1"/>
          <p:nvPr>
            <p:ph type="title"/>
          </p:nvPr>
        </p:nvSpPr>
        <p:spPr>
          <a:xfrm>
            <a:off x="311700" y="2851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3763"/>
                </a:solidFill>
                <a:latin typeface="Times New Roman"/>
                <a:ea typeface="Times New Roman"/>
                <a:cs typeface="Times New Roman"/>
                <a:sym typeface="Times New Roman"/>
              </a:rPr>
              <a:t>Content amplification</a:t>
            </a:r>
            <a:endParaRPr sz="3000">
              <a:solidFill>
                <a:srgbClr val="073763"/>
              </a:solidFill>
              <a:latin typeface="Times New Roman"/>
              <a:ea typeface="Times New Roman"/>
              <a:cs typeface="Times New Roman"/>
              <a:sym typeface="Times New Roman"/>
            </a:endParaRPr>
          </a:p>
        </p:txBody>
      </p:sp>
      <p:sp>
        <p:nvSpPr>
          <p:cNvPr id="143" name="Google Shape;143;p23"/>
          <p:cNvSpPr/>
          <p:nvPr/>
        </p:nvSpPr>
        <p:spPr>
          <a:xfrm>
            <a:off x="4162825" y="3706413"/>
            <a:ext cx="561000" cy="3678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user marks the region to be removed using a specific color in the input image. A modified version of seam removal is used to achieve the goal.</a:t>
            </a:r>
            <a:endParaRPr/>
          </a:p>
          <a:p>
            <a:pPr indent="-330200" lvl="0" marL="914400" rtl="0" algn="l">
              <a:spcBef>
                <a:spcPts val="1200"/>
              </a:spcBef>
              <a:spcAft>
                <a:spcPts val="0"/>
              </a:spcAft>
              <a:buSzPts val="1600"/>
              <a:buAutoNum type="arabicPeriod"/>
            </a:pPr>
            <a:r>
              <a:rPr lang="en" sz="1600"/>
              <a:t>Set energy matrix.</a:t>
            </a:r>
            <a:endParaRPr sz="1600"/>
          </a:p>
          <a:p>
            <a:pPr indent="-342900" lvl="0" marL="914400" rtl="0" algn="l">
              <a:spcBef>
                <a:spcPts val="0"/>
              </a:spcBef>
              <a:spcAft>
                <a:spcPts val="0"/>
              </a:spcAft>
              <a:buSzPts val="1800"/>
              <a:buAutoNum type="arabicPeriod"/>
            </a:pPr>
            <a:r>
              <a:rPr b="1" lang="en"/>
              <a:t>For marked pixels, update energy to a large -ve value (to incentivize removal).</a:t>
            </a:r>
            <a:endParaRPr b="1"/>
          </a:p>
          <a:p>
            <a:pPr indent="-330200" lvl="0" marL="914400" rtl="0" algn="l">
              <a:spcBef>
                <a:spcPts val="0"/>
              </a:spcBef>
              <a:spcAft>
                <a:spcPts val="0"/>
              </a:spcAft>
              <a:buSzPts val="1600"/>
              <a:buAutoNum type="arabicPeriod"/>
            </a:pPr>
            <a:r>
              <a:rPr lang="en" sz="1600"/>
              <a:t>Set cost matrix.</a:t>
            </a:r>
            <a:endParaRPr sz="1600"/>
          </a:p>
          <a:p>
            <a:pPr indent="-330200" lvl="0" marL="914400" rtl="0" algn="l">
              <a:spcBef>
                <a:spcPts val="0"/>
              </a:spcBef>
              <a:spcAft>
                <a:spcPts val="0"/>
              </a:spcAft>
              <a:buSzPts val="1600"/>
              <a:buAutoNum type="arabicPeriod"/>
            </a:pPr>
            <a:r>
              <a:rPr lang="en" sz="1600"/>
              <a:t>Compute optimal seam.</a:t>
            </a:r>
            <a:endParaRPr sz="1600"/>
          </a:p>
          <a:p>
            <a:pPr indent="-330200" lvl="0" marL="914400" rtl="0" algn="l">
              <a:spcBef>
                <a:spcPts val="0"/>
              </a:spcBef>
              <a:spcAft>
                <a:spcPts val="0"/>
              </a:spcAft>
              <a:buSzPts val="1600"/>
              <a:buAutoNum type="arabicPeriod"/>
            </a:pPr>
            <a:r>
              <a:rPr lang="en" sz="1600"/>
              <a:t>Remove seam from the intensity matrix.</a:t>
            </a:r>
            <a:endParaRPr sz="1600"/>
          </a:p>
          <a:p>
            <a:pPr indent="0" lvl="0" marL="0" rtl="0" algn="l">
              <a:spcBef>
                <a:spcPts val="1200"/>
              </a:spcBef>
              <a:spcAft>
                <a:spcPts val="1200"/>
              </a:spcAft>
              <a:buNone/>
            </a:pPr>
            <a:r>
              <a:rPr lang="en"/>
              <a:t>This removes the marked pixels but reduces the size of image. Now we use seam insertion to restore the original size of the image.</a:t>
            </a:r>
            <a:endParaRPr/>
          </a:p>
        </p:txBody>
      </p:sp>
      <p:sp>
        <p:nvSpPr>
          <p:cNvPr id="149" name="Google Shape;149;p24"/>
          <p:cNvSpPr txBox="1"/>
          <p:nvPr>
            <p:ph type="title"/>
          </p:nvPr>
        </p:nvSpPr>
        <p:spPr>
          <a:xfrm>
            <a:off x="311700" y="3613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3763"/>
                </a:solidFill>
                <a:latin typeface="Times New Roman"/>
                <a:ea typeface="Times New Roman"/>
                <a:cs typeface="Times New Roman"/>
                <a:sym typeface="Times New Roman"/>
              </a:rPr>
              <a:t>Object removal</a:t>
            </a:r>
            <a:endParaRPr sz="3000">
              <a:solidFill>
                <a:srgbClr val="073763"/>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152400" y="152400"/>
            <a:ext cx="2729702" cy="1535449"/>
          </a:xfrm>
          <a:prstGeom prst="rect">
            <a:avLst/>
          </a:prstGeom>
          <a:noFill/>
          <a:ln>
            <a:noFill/>
          </a:ln>
        </p:spPr>
      </p:pic>
      <p:pic>
        <p:nvPicPr>
          <p:cNvPr id="155" name="Google Shape;155;p25"/>
          <p:cNvPicPr preferRelativeResize="0"/>
          <p:nvPr/>
        </p:nvPicPr>
        <p:blipFill>
          <a:blip r:embed="rId4">
            <a:alphaModFix/>
          </a:blip>
          <a:stretch>
            <a:fillRect/>
          </a:stretch>
        </p:blipFill>
        <p:spPr>
          <a:xfrm>
            <a:off x="3186901" y="152400"/>
            <a:ext cx="2729682" cy="1535449"/>
          </a:xfrm>
          <a:prstGeom prst="rect">
            <a:avLst/>
          </a:prstGeom>
          <a:noFill/>
          <a:ln>
            <a:noFill/>
          </a:ln>
        </p:spPr>
      </p:pic>
      <p:pic>
        <p:nvPicPr>
          <p:cNvPr id="156" name="Google Shape;156;p25"/>
          <p:cNvPicPr preferRelativeResize="0"/>
          <p:nvPr/>
        </p:nvPicPr>
        <p:blipFill>
          <a:blip r:embed="rId5">
            <a:alphaModFix/>
          </a:blip>
          <a:stretch>
            <a:fillRect/>
          </a:stretch>
        </p:blipFill>
        <p:spPr>
          <a:xfrm>
            <a:off x="6208970" y="152399"/>
            <a:ext cx="2729677" cy="1535437"/>
          </a:xfrm>
          <a:prstGeom prst="rect">
            <a:avLst/>
          </a:prstGeom>
          <a:noFill/>
          <a:ln>
            <a:noFill/>
          </a:ln>
        </p:spPr>
      </p:pic>
      <p:pic>
        <p:nvPicPr>
          <p:cNvPr id="157" name="Google Shape;157;p25"/>
          <p:cNvPicPr preferRelativeResize="0"/>
          <p:nvPr/>
        </p:nvPicPr>
        <p:blipFill>
          <a:blip r:embed="rId6">
            <a:alphaModFix/>
          </a:blip>
          <a:stretch>
            <a:fillRect/>
          </a:stretch>
        </p:blipFill>
        <p:spPr>
          <a:xfrm>
            <a:off x="335683" y="1893537"/>
            <a:ext cx="2363148" cy="3150864"/>
          </a:xfrm>
          <a:prstGeom prst="rect">
            <a:avLst/>
          </a:prstGeom>
          <a:noFill/>
          <a:ln>
            <a:noFill/>
          </a:ln>
        </p:spPr>
      </p:pic>
      <p:pic>
        <p:nvPicPr>
          <p:cNvPr id="158" name="Google Shape;158;p25"/>
          <p:cNvPicPr preferRelativeResize="0"/>
          <p:nvPr/>
        </p:nvPicPr>
        <p:blipFill>
          <a:blip r:embed="rId7">
            <a:alphaModFix/>
          </a:blip>
          <a:stretch>
            <a:fillRect/>
          </a:stretch>
        </p:blipFill>
        <p:spPr>
          <a:xfrm>
            <a:off x="3390421" y="1893537"/>
            <a:ext cx="2363148" cy="3150864"/>
          </a:xfrm>
          <a:prstGeom prst="rect">
            <a:avLst/>
          </a:prstGeom>
          <a:noFill/>
          <a:ln>
            <a:noFill/>
          </a:ln>
        </p:spPr>
      </p:pic>
      <p:pic>
        <p:nvPicPr>
          <p:cNvPr id="159" name="Google Shape;159;p25"/>
          <p:cNvPicPr preferRelativeResize="0"/>
          <p:nvPr/>
        </p:nvPicPr>
        <p:blipFill>
          <a:blip r:embed="rId8">
            <a:alphaModFix/>
          </a:blip>
          <a:stretch>
            <a:fillRect/>
          </a:stretch>
        </p:blipFill>
        <p:spPr>
          <a:xfrm>
            <a:off x="6392233" y="1893537"/>
            <a:ext cx="2363148" cy="3150864"/>
          </a:xfrm>
          <a:prstGeom prst="rect">
            <a:avLst/>
          </a:prstGeom>
          <a:noFill/>
          <a:ln>
            <a:noFill/>
          </a:ln>
        </p:spPr>
      </p:pic>
      <p:sp>
        <p:nvSpPr>
          <p:cNvPr id="160" name="Google Shape;160;p25"/>
          <p:cNvSpPr/>
          <p:nvPr/>
        </p:nvSpPr>
        <p:spPr>
          <a:xfrm>
            <a:off x="2779525" y="3303125"/>
            <a:ext cx="515700" cy="401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25"/>
          <p:cNvSpPr/>
          <p:nvPr/>
        </p:nvSpPr>
        <p:spPr>
          <a:xfrm>
            <a:off x="5815050" y="3303125"/>
            <a:ext cx="515700" cy="401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25"/>
          <p:cNvSpPr/>
          <p:nvPr/>
        </p:nvSpPr>
        <p:spPr>
          <a:xfrm>
            <a:off x="2931925" y="864725"/>
            <a:ext cx="224700" cy="182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25"/>
          <p:cNvSpPr/>
          <p:nvPr/>
        </p:nvSpPr>
        <p:spPr>
          <a:xfrm>
            <a:off x="5950425" y="864725"/>
            <a:ext cx="224700" cy="182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idx="1" type="body"/>
          </p:nvPr>
        </p:nvSpPr>
        <p:spPr>
          <a:xfrm>
            <a:off x="481925" y="206400"/>
            <a:ext cx="8556000" cy="9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highlight>
                  <a:srgbClr val="FFFFFF"/>
                </a:highlight>
              </a:rPr>
              <a:t>However, a limitation was observed. The algorithm may not perform well in crowded images</a:t>
            </a:r>
            <a:r>
              <a:rPr lang="en">
                <a:highlight>
                  <a:srgbClr val="FFFFFF"/>
                </a:highlight>
              </a:rPr>
              <a:t>, or when we try to remove a major portion of the image</a:t>
            </a:r>
            <a:r>
              <a:rPr lang="en">
                <a:highlight>
                  <a:srgbClr val="FFFFFF"/>
                </a:highlight>
              </a:rPr>
              <a:t>.</a:t>
            </a:r>
            <a:endParaRPr>
              <a:highlight>
                <a:srgbClr val="FFFFFF"/>
              </a:highlight>
            </a:endParaRPr>
          </a:p>
          <a:p>
            <a:pPr indent="0" lvl="0" marL="0" rtl="0" algn="l">
              <a:spcBef>
                <a:spcPts val="0"/>
              </a:spcBef>
              <a:spcAft>
                <a:spcPts val="1200"/>
              </a:spcAft>
              <a:buNone/>
            </a:pPr>
            <a:r>
              <a:t/>
            </a:r>
            <a:endParaRPr/>
          </a:p>
        </p:txBody>
      </p:sp>
      <p:pic>
        <p:nvPicPr>
          <p:cNvPr id="169" name="Google Shape;169;p26"/>
          <p:cNvPicPr preferRelativeResize="0"/>
          <p:nvPr/>
        </p:nvPicPr>
        <p:blipFill>
          <a:blip r:embed="rId3">
            <a:alphaModFix/>
          </a:blip>
          <a:stretch>
            <a:fillRect/>
          </a:stretch>
        </p:blipFill>
        <p:spPr>
          <a:xfrm>
            <a:off x="918400" y="1147500"/>
            <a:ext cx="3634425" cy="1817225"/>
          </a:xfrm>
          <a:prstGeom prst="rect">
            <a:avLst/>
          </a:prstGeom>
          <a:noFill/>
          <a:ln>
            <a:noFill/>
          </a:ln>
        </p:spPr>
      </p:pic>
      <p:pic>
        <p:nvPicPr>
          <p:cNvPr id="170" name="Google Shape;170;p26"/>
          <p:cNvPicPr preferRelativeResize="0"/>
          <p:nvPr/>
        </p:nvPicPr>
        <p:blipFill>
          <a:blip r:embed="rId4">
            <a:alphaModFix/>
          </a:blip>
          <a:stretch>
            <a:fillRect/>
          </a:stretch>
        </p:blipFill>
        <p:spPr>
          <a:xfrm>
            <a:off x="4718300" y="1147500"/>
            <a:ext cx="3634425" cy="1817226"/>
          </a:xfrm>
          <a:prstGeom prst="rect">
            <a:avLst/>
          </a:prstGeom>
          <a:noFill/>
          <a:ln>
            <a:noFill/>
          </a:ln>
        </p:spPr>
      </p:pic>
      <p:pic>
        <p:nvPicPr>
          <p:cNvPr id="171" name="Google Shape;171;p26"/>
          <p:cNvPicPr preferRelativeResize="0"/>
          <p:nvPr/>
        </p:nvPicPr>
        <p:blipFill>
          <a:blip r:embed="rId5">
            <a:alphaModFix/>
          </a:blip>
          <a:stretch>
            <a:fillRect/>
          </a:stretch>
        </p:blipFill>
        <p:spPr>
          <a:xfrm>
            <a:off x="2866501" y="3109975"/>
            <a:ext cx="3634450" cy="1817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idx="1" type="body"/>
          </p:nvPr>
        </p:nvSpPr>
        <p:spPr>
          <a:xfrm>
            <a:off x="387900" y="1520125"/>
            <a:ext cx="8520600" cy="306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Idea - Image retargeting using seam operations is not feasible in real time. For web application, if we could somehow encode information to resize to any dimensions?</a:t>
            </a:r>
            <a:endParaRPr/>
          </a:p>
          <a:p>
            <a:pPr indent="0" lvl="0" marL="0" rtl="0" algn="l">
              <a:spcBef>
                <a:spcPts val="1200"/>
              </a:spcBef>
              <a:spcAft>
                <a:spcPts val="1200"/>
              </a:spcAft>
              <a:buNone/>
            </a:pPr>
            <a:r>
              <a:rPr lang="en"/>
              <a:t>Approach - We input maximum supported dimensions for the image. Use simple retargeting to achieve the largest</a:t>
            </a:r>
            <a:r>
              <a:rPr lang="en"/>
              <a:t> supported </a:t>
            </a:r>
            <a:r>
              <a:rPr lang="en"/>
              <a:t>image. Now, perform seam removals (in a single direction) until all seams have been removed. During this process, track the index of the seam removing any given pixel. Finally, write this information of seam indices into a t</a:t>
            </a:r>
            <a:r>
              <a:rPr lang="en"/>
              <a:t>e</a:t>
            </a:r>
            <a:r>
              <a:rPr lang="en"/>
              <a:t>xt file to enable the multi-size image functionality.</a:t>
            </a:r>
            <a:endParaRPr/>
          </a:p>
        </p:txBody>
      </p:sp>
      <p:sp>
        <p:nvSpPr>
          <p:cNvPr id="177" name="Google Shape;177;p27"/>
          <p:cNvSpPr txBox="1"/>
          <p:nvPr>
            <p:ph type="title"/>
          </p:nvPr>
        </p:nvSpPr>
        <p:spPr>
          <a:xfrm>
            <a:off x="311700" y="402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3763"/>
                </a:solidFill>
                <a:latin typeface="Times New Roman"/>
                <a:ea typeface="Times New Roman"/>
                <a:cs typeface="Times New Roman"/>
                <a:sym typeface="Times New Roman"/>
              </a:rPr>
              <a:t>Multi-size images</a:t>
            </a:r>
            <a:endParaRPr sz="3000">
              <a:solidFill>
                <a:srgbClr val="073763"/>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311750"/>
            <a:ext cx="85206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3763"/>
                </a:solidFill>
                <a:latin typeface="Times New Roman"/>
                <a:ea typeface="Times New Roman"/>
                <a:cs typeface="Times New Roman"/>
                <a:sym typeface="Times New Roman"/>
              </a:rPr>
              <a:t>Introduction</a:t>
            </a:r>
            <a:endParaRPr sz="3000">
              <a:solidFill>
                <a:srgbClr val="073763"/>
              </a:solidFill>
              <a:latin typeface="Times New Roman"/>
              <a:ea typeface="Times New Roman"/>
              <a:cs typeface="Times New Roman"/>
              <a:sym typeface="Times New Roman"/>
            </a:endParaRPr>
          </a:p>
        </p:txBody>
      </p:sp>
      <p:sp>
        <p:nvSpPr>
          <p:cNvPr id="62" name="Google Shape;62;p14"/>
          <p:cNvSpPr txBox="1"/>
          <p:nvPr>
            <p:ph idx="1" type="body"/>
          </p:nvPr>
        </p:nvSpPr>
        <p:spPr>
          <a:xfrm>
            <a:off x="311700" y="2419350"/>
            <a:ext cx="85206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200"/>
              </a:spcBef>
              <a:spcAft>
                <a:spcPts val="0"/>
              </a:spcAft>
              <a:buNone/>
            </a:pPr>
            <a:r>
              <a:rPr lang="en" sz="1600"/>
              <a:t>The variety of display devices today imposes new demands on digital media. We need an algorithm to resize images without distorting their content. There are limitations to simple operations: </a:t>
            </a:r>
            <a:endParaRPr sz="1600"/>
          </a:p>
          <a:p>
            <a:pPr indent="-330200" lvl="0" marL="457200" rtl="0" algn="l">
              <a:spcBef>
                <a:spcPts val="1200"/>
              </a:spcBef>
              <a:spcAft>
                <a:spcPts val="0"/>
              </a:spcAft>
              <a:buSzPts val="1600"/>
              <a:buChar char="●"/>
            </a:pPr>
            <a:r>
              <a:rPr lang="en" sz="1600"/>
              <a:t>Scaling can’t modify the aspect ratio effectively.</a:t>
            </a:r>
            <a:endParaRPr sz="1600"/>
          </a:p>
          <a:p>
            <a:pPr indent="-330200" lvl="0" marL="457200" rtl="0" algn="l">
              <a:spcBef>
                <a:spcPts val="0"/>
              </a:spcBef>
              <a:spcAft>
                <a:spcPts val="0"/>
              </a:spcAft>
              <a:buSzPts val="1600"/>
              <a:buChar char="●"/>
            </a:pPr>
            <a:r>
              <a:rPr lang="en" sz="1600"/>
              <a:t>Cropping can only remove pixels from the boundaries.</a:t>
            </a:r>
            <a:endParaRPr sz="1600"/>
          </a:p>
          <a:p>
            <a:pPr indent="0" lvl="0" marL="0" rtl="0" algn="l">
              <a:spcBef>
                <a:spcPts val="1200"/>
              </a:spcBef>
              <a:spcAft>
                <a:spcPts val="1200"/>
              </a:spcAft>
              <a:buClr>
                <a:schemeClr val="dk1"/>
              </a:buClr>
              <a:buSzPts val="1100"/>
              <a:buFont typeface="Arial"/>
              <a:buNone/>
            </a:pPr>
            <a:r>
              <a:t/>
            </a:r>
            <a:endParaRPr sz="1600"/>
          </a:p>
        </p:txBody>
      </p:sp>
      <p:sp>
        <p:nvSpPr>
          <p:cNvPr id="63" name="Google Shape;63;p14"/>
          <p:cNvSpPr txBox="1"/>
          <p:nvPr>
            <p:ph idx="1" type="body"/>
          </p:nvPr>
        </p:nvSpPr>
        <p:spPr>
          <a:xfrm>
            <a:off x="311700" y="1232600"/>
            <a:ext cx="8520600" cy="1641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600"/>
              <a:t>Liquid rescaling (Seam carving) is an algorithm for content-aware image resizing. It uses an energy function which defines the importance of pixels. A seam is a connected path of low energy pixels across the image. Hence, the algorithm </a:t>
            </a:r>
            <a:r>
              <a:rPr lang="en" sz="1600"/>
              <a:t>removes (inserts) seams successively to reduce (extend) the size of image.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 type="body"/>
          </p:nvPr>
        </p:nvSpPr>
        <p:spPr>
          <a:xfrm>
            <a:off x="311700" y="964050"/>
            <a:ext cx="5392200" cy="402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Given the RGB values for a pixel, intensity is calculated using Luminosity method: </a:t>
            </a:r>
            <a:endParaRPr sz="1600"/>
          </a:p>
          <a:p>
            <a:pPr indent="0" lvl="0" marL="0" rtl="0" algn="ctr">
              <a:lnSpc>
                <a:spcPct val="115000"/>
              </a:lnSpc>
              <a:spcBef>
                <a:spcPts val="1200"/>
              </a:spcBef>
              <a:spcAft>
                <a:spcPts val="0"/>
              </a:spcAft>
              <a:buNone/>
            </a:pPr>
            <a:r>
              <a:rPr lang="en"/>
              <a:t>𝐼𝑛𝑡𝑒𝑛𝑠𝑖𝑡𝑦, 𝐼 = 0.3 ∗ 𝑅 + 0.59 ∗ 𝐺 + 0.11 ∗ 𝐵</a:t>
            </a:r>
            <a:endParaRPr/>
          </a:p>
          <a:p>
            <a:pPr indent="0" lvl="0" marL="0" rtl="0" algn="l">
              <a:lnSpc>
                <a:spcPct val="115000"/>
              </a:lnSpc>
              <a:spcBef>
                <a:spcPts val="1200"/>
              </a:spcBef>
              <a:spcAft>
                <a:spcPts val="0"/>
              </a:spcAft>
              <a:buNone/>
            </a:pPr>
            <a:r>
              <a:rPr lang="en" sz="1600"/>
              <a:t>Energy is computed as the 2-norm of intensity gradient for the pixel:</a:t>
            </a:r>
            <a:endParaRPr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0"/>
              </a:spcAft>
              <a:buNone/>
            </a:pPr>
            <a:r>
              <a:rPr lang="en" sz="1600"/>
              <a:t>A vertical seam </a:t>
            </a:r>
            <a:r>
              <a:rPr lang="en" sz="1600"/>
              <a:t>can be defined as:</a:t>
            </a:r>
            <a:endParaRPr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0"/>
              </a:spcAft>
              <a:buNone/>
            </a:pPr>
            <a:r>
              <a:rPr lang="en" sz="1600"/>
              <a:t>Basically, it </a:t>
            </a:r>
            <a:r>
              <a:rPr lang="en" sz="1600"/>
              <a:t>is an 8-connected path of pixels from top to bottom, containing one pixel in each row.</a:t>
            </a:r>
            <a:endParaRPr sz="1600"/>
          </a:p>
          <a:p>
            <a:pPr indent="0" lvl="0" marL="0" rtl="0" algn="l">
              <a:lnSpc>
                <a:spcPct val="115000"/>
              </a:lnSpc>
              <a:spcBef>
                <a:spcPts val="1200"/>
              </a:spcBef>
              <a:spcAft>
                <a:spcPts val="0"/>
              </a:spcAft>
              <a:buClr>
                <a:schemeClr val="dk1"/>
              </a:buClr>
              <a:buSzPts val="1100"/>
              <a:buFont typeface="Arial"/>
              <a:buNone/>
            </a:pPr>
            <a:r>
              <a:t/>
            </a:r>
            <a:endParaRPr sz="1600"/>
          </a:p>
          <a:p>
            <a:pPr indent="0" lvl="0" marL="0" rtl="0" algn="l">
              <a:lnSpc>
                <a:spcPct val="115000"/>
              </a:lnSpc>
              <a:spcBef>
                <a:spcPts val="1200"/>
              </a:spcBef>
              <a:spcAft>
                <a:spcPts val="1200"/>
              </a:spcAft>
              <a:buNone/>
            </a:pPr>
            <a:r>
              <a:t/>
            </a:r>
            <a:endParaRPr sz="1600"/>
          </a:p>
        </p:txBody>
      </p:sp>
      <p:sp>
        <p:nvSpPr>
          <p:cNvPr id="69" name="Google Shape;69;p15"/>
          <p:cNvSpPr txBox="1"/>
          <p:nvPr>
            <p:ph type="title"/>
          </p:nvPr>
        </p:nvSpPr>
        <p:spPr>
          <a:xfrm>
            <a:off x="311700" y="268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3763"/>
                </a:solidFill>
                <a:latin typeface="Times New Roman"/>
                <a:ea typeface="Times New Roman"/>
                <a:cs typeface="Times New Roman"/>
                <a:sym typeface="Times New Roman"/>
              </a:rPr>
              <a:t>Setup</a:t>
            </a:r>
            <a:endParaRPr sz="3000">
              <a:solidFill>
                <a:srgbClr val="073763"/>
              </a:solidFill>
              <a:latin typeface="Times New Roman"/>
              <a:ea typeface="Times New Roman"/>
              <a:cs typeface="Times New Roman"/>
              <a:sym typeface="Times New Roman"/>
            </a:endParaRPr>
          </a:p>
        </p:txBody>
      </p:sp>
      <p:pic>
        <p:nvPicPr>
          <p:cNvPr id="70" name="Google Shape;70;p15"/>
          <p:cNvPicPr preferRelativeResize="0"/>
          <p:nvPr/>
        </p:nvPicPr>
        <p:blipFill>
          <a:blip r:embed="rId3">
            <a:alphaModFix/>
          </a:blip>
          <a:stretch>
            <a:fillRect/>
          </a:stretch>
        </p:blipFill>
        <p:spPr>
          <a:xfrm>
            <a:off x="525200" y="2922675"/>
            <a:ext cx="4965192" cy="285356"/>
          </a:xfrm>
          <a:prstGeom prst="rect">
            <a:avLst/>
          </a:prstGeom>
          <a:noFill/>
          <a:ln>
            <a:noFill/>
          </a:ln>
        </p:spPr>
      </p:pic>
      <p:pic>
        <p:nvPicPr>
          <p:cNvPr id="71" name="Google Shape;71;p15"/>
          <p:cNvPicPr preferRelativeResize="0"/>
          <p:nvPr/>
        </p:nvPicPr>
        <p:blipFill>
          <a:blip r:embed="rId4">
            <a:alphaModFix/>
          </a:blip>
          <a:stretch>
            <a:fillRect/>
          </a:stretch>
        </p:blipFill>
        <p:spPr>
          <a:xfrm>
            <a:off x="311712" y="3851663"/>
            <a:ext cx="5575975" cy="238075"/>
          </a:xfrm>
          <a:prstGeom prst="rect">
            <a:avLst/>
          </a:prstGeom>
          <a:noFill/>
          <a:ln>
            <a:noFill/>
          </a:ln>
        </p:spPr>
      </p:pic>
      <p:pic>
        <p:nvPicPr>
          <p:cNvPr id="72" name="Google Shape;72;p15"/>
          <p:cNvPicPr preferRelativeResize="0"/>
          <p:nvPr/>
        </p:nvPicPr>
        <p:blipFill>
          <a:blip r:embed="rId5">
            <a:alphaModFix/>
          </a:blip>
          <a:stretch>
            <a:fillRect/>
          </a:stretch>
        </p:blipFill>
        <p:spPr>
          <a:xfrm>
            <a:off x="6384900" y="1048000"/>
            <a:ext cx="2315750" cy="1572000"/>
          </a:xfrm>
          <a:prstGeom prst="rect">
            <a:avLst/>
          </a:prstGeom>
          <a:noFill/>
          <a:ln>
            <a:noFill/>
          </a:ln>
        </p:spPr>
      </p:pic>
      <p:pic>
        <p:nvPicPr>
          <p:cNvPr id="73" name="Google Shape;73;p15"/>
          <p:cNvPicPr preferRelativeResize="0"/>
          <p:nvPr/>
        </p:nvPicPr>
        <p:blipFill>
          <a:blip r:embed="rId6">
            <a:alphaModFix/>
          </a:blip>
          <a:stretch>
            <a:fillRect/>
          </a:stretch>
        </p:blipFill>
        <p:spPr>
          <a:xfrm>
            <a:off x="6384900" y="3108500"/>
            <a:ext cx="2315762" cy="157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11700" y="292650"/>
            <a:ext cx="8520600" cy="24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Suppose we have to find the optimal vertical seam. We setup a cost matrix using DP. For any pixel, it stores the value of minimum cumulative energy out of all seams arriving at that pixel from the top. Recurrence relation is:</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en" sz="1600"/>
              <a:t>Base case: Cost is equal to energy of pixel for all pixels in the top row. </a:t>
            </a:r>
            <a:endParaRPr sz="1600"/>
          </a:p>
          <a:p>
            <a:pPr indent="0" lvl="0" marL="0" rtl="0" algn="l">
              <a:spcBef>
                <a:spcPts val="1200"/>
              </a:spcBef>
              <a:spcAft>
                <a:spcPts val="1200"/>
              </a:spcAft>
              <a:buClr>
                <a:schemeClr val="dk1"/>
              </a:buClr>
              <a:buSzPts val="1100"/>
              <a:buFont typeface="Arial"/>
              <a:buNone/>
            </a:pPr>
            <a:r>
              <a:rPr lang="en" sz="1600"/>
              <a:t>Now, o</a:t>
            </a:r>
            <a:r>
              <a:rPr lang="en" sz="1600"/>
              <a:t>ptimal seam (with lowest cost) can be constructed by backtracking from the last row. </a:t>
            </a:r>
            <a:endParaRPr sz="1600"/>
          </a:p>
        </p:txBody>
      </p:sp>
      <p:pic>
        <p:nvPicPr>
          <p:cNvPr id="79" name="Google Shape;79;p16"/>
          <p:cNvPicPr preferRelativeResize="0"/>
          <p:nvPr/>
        </p:nvPicPr>
        <p:blipFill>
          <a:blip r:embed="rId3">
            <a:alphaModFix/>
          </a:blip>
          <a:stretch>
            <a:fillRect/>
          </a:stretch>
        </p:blipFill>
        <p:spPr>
          <a:xfrm>
            <a:off x="317925" y="1351075"/>
            <a:ext cx="8453325" cy="298100"/>
          </a:xfrm>
          <a:prstGeom prst="rect">
            <a:avLst/>
          </a:prstGeom>
          <a:noFill/>
          <a:ln>
            <a:noFill/>
          </a:ln>
        </p:spPr>
      </p:pic>
      <p:pic>
        <p:nvPicPr>
          <p:cNvPr id="80" name="Google Shape;80;p16"/>
          <p:cNvPicPr preferRelativeResize="0"/>
          <p:nvPr/>
        </p:nvPicPr>
        <p:blipFill>
          <a:blip r:embed="rId4">
            <a:alphaModFix/>
          </a:blip>
          <a:stretch>
            <a:fillRect/>
          </a:stretch>
        </p:blipFill>
        <p:spPr>
          <a:xfrm>
            <a:off x="1213950" y="2844450"/>
            <a:ext cx="2806475" cy="1905125"/>
          </a:xfrm>
          <a:prstGeom prst="rect">
            <a:avLst/>
          </a:prstGeom>
          <a:noFill/>
          <a:ln>
            <a:noFill/>
          </a:ln>
        </p:spPr>
      </p:pic>
      <p:pic>
        <p:nvPicPr>
          <p:cNvPr id="81" name="Google Shape;81;p16"/>
          <p:cNvPicPr preferRelativeResize="0"/>
          <p:nvPr/>
        </p:nvPicPr>
        <p:blipFill>
          <a:blip r:embed="rId5">
            <a:alphaModFix/>
          </a:blip>
          <a:stretch>
            <a:fillRect/>
          </a:stretch>
        </p:blipFill>
        <p:spPr>
          <a:xfrm>
            <a:off x="4933000" y="2844450"/>
            <a:ext cx="2806475" cy="190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311700" y="1457275"/>
            <a:ext cx="8520600" cy="32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Using the defined setup, we can implement seam removal as the following process.</a:t>
            </a:r>
            <a:endParaRPr sz="2200"/>
          </a:p>
          <a:p>
            <a:pPr indent="-368300" lvl="0" marL="914400" rtl="0" algn="l">
              <a:spcBef>
                <a:spcPts val="1200"/>
              </a:spcBef>
              <a:spcAft>
                <a:spcPts val="0"/>
              </a:spcAft>
              <a:buSzPts val="2200"/>
              <a:buAutoNum type="arabicPeriod"/>
            </a:pPr>
            <a:r>
              <a:rPr lang="en" sz="2200"/>
              <a:t>Set energy matrix (using intensity matrix).</a:t>
            </a:r>
            <a:endParaRPr sz="2200"/>
          </a:p>
          <a:p>
            <a:pPr indent="-368300" lvl="0" marL="914400" rtl="0" algn="l">
              <a:spcBef>
                <a:spcPts val="0"/>
              </a:spcBef>
              <a:spcAft>
                <a:spcPts val="0"/>
              </a:spcAft>
              <a:buSzPts val="2200"/>
              <a:buAutoNum type="arabicPeriod"/>
            </a:pPr>
            <a:r>
              <a:rPr lang="en" sz="2200"/>
              <a:t>Set cost matrix (using energy matrix).</a:t>
            </a:r>
            <a:endParaRPr sz="2200"/>
          </a:p>
          <a:p>
            <a:pPr indent="-368300" lvl="0" marL="914400" rtl="0" algn="l">
              <a:spcBef>
                <a:spcPts val="0"/>
              </a:spcBef>
              <a:spcAft>
                <a:spcPts val="0"/>
              </a:spcAft>
              <a:buSzPts val="2200"/>
              <a:buAutoNum type="arabicPeriod"/>
            </a:pPr>
            <a:r>
              <a:rPr lang="en" sz="2200"/>
              <a:t>Compute optimal seam (using cost matrix).</a:t>
            </a:r>
            <a:endParaRPr sz="2200"/>
          </a:p>
          <a:p>
            <a:pPr indent="-368300" lvl="0" marL="914400" rtl="0" algn="l">
              <a:spcBef>
                <a:spcPts val="0"/>
              </a:spcBef>
              <a:spcAft>
                <a:spcPts val="0"/>
              </a:spcAft>
              <a:buSzPts val="2200"/>
              <a:buAutoNum type="arabicPeriod"/>
            </a:pPr>
            <a:r>
              <a:rPr lang="en" sz="2200"/>
              <a:t>Remove seam from the intensity matrix.</a:t>
            </a:r>
            <a:endParaRPr sz="2200"/>
          </a:p>
        </p:txBody>
      </p:sp>
      <p:sp>
        <p:nvSpPr>
          <p:cNvPr id="87" name="Google Shape;87;p17"/>
          <p:cNvSpPr txBox="1"/>
          <p:nvPr>
            <p:ph type="title"/>
          </p:nvPr>
        </p:nvSpPr>
        <p:spPr>
          <a:xfrm>
            <a:off x="311700" y="437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3763"/>
                </a:solidFill>
                <a:latin typeface="Times New Roman"/>
                <a:ea typeface="Times New Roman"/>
                <a:cs typeface="Times New Roman"/>
                <a:sym typeface="Times New Roman"/>
              </a:rPr>
              <a:t>Seam removal</a:t>
            </a:r>
            <a:endParaRPr sz="3000">
              <a:solidFill>
                <a:srgbClr val="073763"/>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525675" y="462975"/>
            <a:ext cx="2771850" cy="1881625"/>
          </a:xfrm>
          <a:prstGeom prst="rect">
            <a:avLst/>
          </a:prstGeom>
          <a:noFill/>
          <a:ln>
            <a:noFill/>
          </a:ln>
        </p:spPr>
      </p:pic>
      <p:pic>
        <p:nvPicPr>
          <p:cNvPr id="93" name="Google Shape;93;p18"/>
          <p:cNvPicPr preferRelativeResize="0"/>
          <p:nvPr/>
        </p:nvPicPr>
        <p:blipFill>
          <a:blip r:embed="rId4">
            <a:alphaModFix/>
          </a:blip>
          <a:stretch>
            <a:fillRect/>
          </a:stretch>
        </p:blipFill>
        <p:spPr>
          <a:xfrm>
            <a:off x="970788" y="2897700"/>
            <a:ext cx="1881625" cy="1881625"/>
          </a:xfrm>
          <a:prstGeom prst="rect">
            <a:avLst/>
          </a:prstGeom>
          <a:noFill/>
          <a:ln>
            <a:noFill/>
          </a:ln>
        </p:spPr>
      </p:pic>
      <p:pic>
        <p:nvPicPr>
          <p:cNvPr id="94" name="Google Shape;94;p18"/>
          <p:cNvPicPr preferRelativeResize="0"/>
          <p:nvPr/>
        </p:nvPicPr>
        <p:blipFill>
          <a:blip r:embed="rId5">
            <a:alphaModFix/>
          </a:blip>
          <a:stretch>
            <a:fillRect/>
          </a:stretch>
        </p:blipFill>
        <p:spPr>
          <a:xfrm>
            <a:off x="3962400" y="272900"/>
            <a:ext cx="4523500" cy="2261750"/>
          </a:xfrm>
          <a:prstGeom prst="rect">
            <a:avLst/>
          </a:prstGeom>
          <a:noFill/>
          <a:ln>
            <a:noFill/>
          </a:ln>
        </p:spPr>
      </p:pic>
      <p:pic>
        <p:nvPicPr>
          <p:cNvPr id="95" name="Google Shape;95;p18"/>
          <p:cNvPicPr preferRelativeResize="0"/>
          <p:nvPr/>
        </p:nvPicPr>
        <p:blipFill>
          <a:blip r:embed="rId6">
            <a:alphaModFix/>
          </a:blip>
          <a:stretch>
            <a:fillRect/>
          </a:stretch>
        </p:blipFill>
        <p:spPr>
          <a:xfrm>
            <a:off x="3962400" y="3044913"/>
            <a:ext cx="4523500" cy="1587183"/>
          </a:xfrm>
          <a:prstGeom prst="rect">
            <a:avLst/>
          </a:prstGeom>
          <a:noFill/>
          <a:ln>
            <a:noFill/>
          </a:ln>
        </p:spPr>
      </p:pic>
      <p:sp>
        <p:nvSpPr>
          <p:cNvPr id="96" name="Google Shape;96;p18"/>
          <p:cNvSpPr/>
          <p:nvPr/>
        </p:nvSpPr>
        <p:spPr>
          <a:xfrm>
            <a:off x="1769250" y="2423300"/>
            <a:ext cx="284700" cy="395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 name="Google Shape;97;p18"/>
          <p:cNvSpPr/>
          <p:nvPr/>
        </p:nvSpPr>
        <p:spPr>
          <a:xfrm>
            <a:off x="6081800" y="2591938"/>
            <a:ext cx="284700" cy="395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idx="1" type="body"/>
          </p:nvPr>
        </p:nvSpPr>
        <p:spPr>
          <a:xfrm>
            <a:off x="311700" y="1159825"/>
            <a:ext cx="8520600" cy="3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For seam insertion, we approximate inverting the seam removal process. But that can create uneven stretching by choosing the same seam repeatedly. Hence, for effective enlarging, we insert k seams in a single go. </a:t>
            </a:r>
            <a:endParaRPr sz="2000"/>
          </a:p>
          <a:p>
            <a:pPr indent="0" lvl="0" marL="0" rtl="0" algn="l">
              <a:spcBef>
                <a:spcPts val="1200"/>
              </a:spcBef>
              <a:spcAft>
                <a:spcPts val="0"/>
              </a:spcAft>
              <a:buNone/>
            </a:pPr>
            <a:r>
              <a:rPr lang="en" sz="2000"/>
              <a:t>Steps are:</a:t>
            </a:r>
            <a:endParaRPr sz="2000"/>
          </a:p>
          <a:p>
            <a:pPr indent="-355600" lvl="0" marL="914400" rtl="0" algn="l">
              <a:spcBef>
                <a:spcPts val="1200"/>
              </a:spcBef>
              <a:spcAft>
                <a:spcPts val="0"/>
              </a:spcAft>
              <a:buSzPts val="2000"/>
              <a:buAutoNum type="arabicPeriod"/>
            </a:pPr>
            <a:r>
              <a:rPr lang="en" sz="2000"/>
              <a:t>Create a copy of the intensity matrix.</a:t>
            </a:r>
            <a:endParaRPr sz="2000"/>
          </a:p>
          <a:p>
            <a:pPr indent="-355600" lvl="0" marL="914400" rtl="0" algn="l">
              <a:spcBef>
                <a:spcPts val="0"/>
              </a:spcBef>
              <a:spcAft>
                <a:spcPts val="0"/>
              </a:spcAft>
              <a:buSzPts val="2000"/>
              <a:buAutoNum type="arabicPeriod"/>
            </a:pPr>
            <a:r>
              <a:rPr lang="en" sz="2000"/>
              <a:t>Simulate seam removal k times on th</a:t>
            </a:r>
            <a:r>
              <a:rPr lang="en" sz="2000"/>
              <a:t>is</a:t>
            </a:r>
            <a:r>
              <a:rPr lang="en" sz="2000"/>
              <a:t> matrix.</a:t>
            </a:r>
            <a:endParaRPr sz="2000"/>
          </a:p>
          <a:p>
            <a:pPr indent="-355600" lvl="0" marL="914400" rtl="0" algn="l">
              <a:spcBef>
                <a:spcPts val="0"/>
              </a:spcBef>
              <a:spcAft>
                <a:spcPts val="0"/>
              </a:spcAft>
              <a:buSzPts val="2000"/>
              <a:buAutoNum type="arabicPeriod"/>
            </a:pPr>
            <a:r>
              <a:rPr lang="en" sz="2000"/>
              <a:t>Mark the pixels removed in these operations.</a:t>
            </a:r>
            <a:endParaRPr sz="2000"/>
          </a:p>
          <a:p>
            <a:pPr indent="-355600" lvl="0" marL="914400" rtl="0" algn="l">
              <a:spcBef>
                <a:spcPts val="0"/>
              </a:spcBef>
              <a:spcAft>
                <a:spcPts val="0"/>
              </a:spcAft>
              <a:buSzPts val="2000"/>
              <a:buAutoNum type="arabicPeriod"/>
            </a:pPr>
            <a:r>
              <a:rPr lang="en" sz="2000"/>
              <a:t>Duplicate the marked pixels in the original intensity matrix.</a:t>
            </a:r>
            <a:endParaRPr sz="2000"/>
          </a:p>
        </p:txBody>
      </p:sp>
      <p:sp>
        <p:nvSpPr>
          <p:cNvPr id="103" name="Google Shape;103;p19"/>
          <p:cNvSpPr txBox="1"/>
          <p:nvPr>
            <p:ph type="title"/>
          </p:nvPr>
        </p:nvSpPr>
        <p:spPr>
          <a:xfrm>
            <a:off x="311700" y="3519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3763"/>
                </a:solidFill>
                <a:latin typeface="Times New Roman"/>
                <a:ea typeface="Times New Roman"/>
                <a:cs typeface="Times New Roman"/>
                <a:sym typeface="Times New Roman"/>
              </a:rPr>
              <a:t>Seam insertion</a:t>
            </a:r>
            <a:endParaRPr sz="3000">
              <a:solidFill>
                <a:srgbClr val="073763"/>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631113" y="152400"/>
            <a:ext cx="1477950" cy="2231624"/>
          </a:xfrm>
          <a:prstGeom prst="rect">
            <a:avLst/>
          </a:prstGeom>
          <a:noFill/>
          <a:ln>
            <a:noFill/>
          </a:ln>
        </p:spPr>
      </p:pic>
      <p:pic>
        <p:nvPicPr>
          <p:cNvPr id="109" name="Google Shape;109;p20"/>
          <p:cNvPicPr preferRelativeResize="0"/>
          <p:nvPr/>
        </p:nvPicPr>
        <p:blipFill>
          <a:blip r:embed="rId4">
            <a:alphaModFix/>
          </a:blip>
          <a:stretch>
            <a:fillRect/>
          </a:stretch>
        </p:blipFill>
        <p:spPr>
          <a:xfrm>
            <a:off x="403050" y="2781950"/>
            <a:ext cx="1934065" cy="2231625"/>
          </a:xfrm>
          <a:prstGeom prst="rect">
            <a:avLst/>
          </a:prstGeom>
          <a:noFill/>
          <a:ln>
            <a:noFill/>
          </a:ln>
        </p:spPr>
      </p:pic>
      <p:pic>
        <p:nvPicPr>
          <p:cNvPr id="110" name="Google Shape;110;p20"/>
          <p:cNvPicPr preferRelativeResize="0"/>
          <p:nvPr/>
        </p:nvPicPr>
        <p:blipFill>
          <a:blip r:embed="rId5">
            <a:alphaModFix/>
          </a:blip>
          <a:stretch>
            <a:fillRect/>
          </a:stretch>
        </p:blipFill>
        <p:spPr>
          <a:xfrm>
            <a:off x="6055850" y="347088"/>
            <a:ext cx="2767400" cy="1842249"/>
          </a:xfrm>
          <a:prstGeom prst="rect">
            <a:avLst/>
          </a:prstGeom>
          <a:noFill/>
          <a:ln>
            <a:noFill/>
          </a:ln>
        </p:spPr>
      </p:pic>
      <p:pic>
        <p:nvPicPr>
          <p:cNvPr id="111" name="Google Shape;111;p20"/>
          <p:cNvPicPr preferRelativeResize="0"/>
          <p:nvPr/>
        </p:nvPicPr>
        <p:blipFill>
          <a:blip r:embed="rId6">
            <a:alphaModFix/>
          </a:blip>
          <a:stretch>
            <a:fillRect/>
          </a:stretch>
        </p:blipFill>
        <p:spPr>
          <a:xfrm>
            <a:off x="6089500" y="2728063"/>
            <a:ext cx="2733750" cy="2187000"/>
          </a:xfrm>
          <a:prstGeom prst="rect">
            <a:avLst/>
          </a:prstGeom>
          <a:noFill/>
          <a:ln>
            <a:noFill/>
          </a:ln>
        </p:spPr>
      </p:pic>
      <p:pic>
        <p:nvPicPr>
          <p:cNvPr id="112" name="Google Shape;112;p20"/>
          <p:cNvPicPr preferRelativeResize="0"/>
          <p:nvPr/>
        </p:nvPicPr>
        <p:blipFill>
          <a:blip r:embed="rId7">
            <a:alphaModFix/>
          </a:blip>
          <a:stretch>
            <a:fillRect/>
          </a:stretch>
        </p:blipFill>
        <p:spPr>
          <a:xfrm>
            <a:off x="2642351" y="275461"/>
            <a:ext cx="3129629" cy="1985501"/>
          </a:xfrm>
          <a:prstGeom prst="rect">
            <a:avLst/>
          </a:prstGeom>
          <a:noFill/>
          <a:ln>
            <a:noFill/>
          </a:ln>
        </p:spPr>
      </p:pic>
      <p:pic>
        <p:nvPicPr>
          <p:cNvPr id="113" name="Google Shape;113;p20"/>
          <p:cNvPicPr preferRelativeResize="0"/>
          <p:nvPr/>
        </p:nvPicPr>
        <p:blipFill>
          <a:blip r:embed="rId8">
            <a:alphaModFix/>
          </a:blip>
          <a:stretch>
            <a:fillRect/>
          </a:stretch>
        </p:blipFill>
        <p:spPr>
          <a:xfrm>
            <a:off x="2648503" y="2647950"/>
            <a:ext cx="3129624" cy="2347227"/>
          </a:xfrm>
          <a:prstGeom prst="rect">
            <a:avLst/>
          </a:prstGeom>
          <a:noFill/>
          <a:ln>
            <a:noFill/>
          </a:ln>
        </p:spPr>
      </p:pic>
      <p:sp>
        <p:nvSpPr>
          <p:cNvPr id="114" name="Google Shape;114;p20"/>
          <p:cNvSpPr/>
          <p:nvPr/>
        </p:nvSpPr>
        <p:spPr>
          <a:xfrm>
            <a:off x="1252936" y="2430888"/>
            <a:ext cx="234300" cy="3042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20"/>
          <p:cNvSpPr/>
          <p:nvPr/>
        </p:nvSpPr>
        <p:spPr>
          <a:xfrm>
            <a:off x="4090024" y="2302350"/>
            <a:ext cx="234300" cy="3042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20"/>
          <p:cNvSpPr/>
          <p:nvPr/>
        </p:nvSpPr>
        <p:spPr>
          <a:xfrm>
            <a:off x="7322411" y="2343438"/>
            <a:ext cx="234300" cy="3042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311700" y="1085625"/>
            <a:ext cx="8520600" cy="3838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It </a:t>
            </a:r>
            <a:r>
              <a:rPr lang="en"/>
              <a:t>can be used when both width and height need to be reduced. The aim is to find the optimal order for </a:t>
            </a:r>
            <a:r>
              <a:rPr lang="en"/>
              <a:t>vertical, horizontal seam removals such that total cost of removed seams is minimized.</a:t>
            </a:r>
            <a:r>
              <a:rPr lang="en"/>
              <a:t> </a:t>
            </a:r>
            <a:endParaRPr/>
          </a:p>
          <a:p>
            <a:pPr indent="0" lvl="0" marL="0" rtl="0" algn="l">
              <a:spcBef>
                <a:spcPts val="1200"/>
              </a:spcBef>
              <a:spcAft>
                <a:spcPts val="0"/>
              </a:spcAft>
              <a:buNone/>
            </a:pPr>
            <a:r>
              <a:rPr lang="en"/>
              <a:t>It involves setting up a 2D DP and a bitmap. T[r][c] stores the optimal cost of reducing height, and width by r, c respectively. It also stores the intensity matrix at that state. </a:t>
            </a:r>
            <a:endParaRPr/>
          </a:p>
          <a:p>
            <a:pPr indent="0" lvl="0" marL="0" rtl="0" algn="l">
              <a:spcBef>
                <a:spcPts val="1200"/>
              </a:spcBef>
              <a:spcAft>
                <a:spcPts val="0"/>
              </a:spcAft>
              <a:buClr>
                <a:schemeClr val="dk1"/>
              </a:buClr>
              <a:buSzPts val="1100"/>
              <a:buFont typeface="Arial"/>
              <a:buNone/>
            </a:pPr>
            <a:r>
              <a:rPr lang="en"/>
              <a:t>We also maintain a bitmap to track next choice at each state. It can be used to recover the optimal order of seam operations. Recurrence relation is: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Clr>
                <a:schemeClr val="dk1"/>
              </a:buClr>
              <a:buSzPts val="1100"/>
              <a:buFont typeface="Arial"/>
              <a:buNone/>
            </a:pPr>
            <a:r>
              <a:rPr lang="en"/>
              <a:t>Base case is T[0][0] = 0 and corresponds to original intensity matrix.</a:t>
            </a:r>
            <a:endParaRPr/>
          </a:p>
        </p:txBody>
      </p:sp>
      <p:pic>
        <p:nvPicPr>
          <p:cNvPr id="122" name="Google Shape;122;p21"/>
          <p:cNvPicPr preferRelativeResize="0"/>
          <p:nvPr/>
        </p:nvPicPr>
        <p:blipFill>
          <a:blip r:embed="rId3">
            <a:alphaModFix/>
          </a:blip>
          <a:stretch>
            <a:fillRect/>
          </a:stretch>
        </p:blipFill>
        <p:spPr>
          <a:xfrm>
            <a:off x="264225" y="3900375"/>
            <a:ext cx="8615526" cy="274657"/>
          </a:xfrm>
          <a:prstGeom prst="rect">
            <a:avLst/>
          </a:prstGeom>
          <a:noFill/>
          <a:ln>
            <a:noFill/>
          </a:ln>
        </p:spPr>
      </p:pic>
      <p:sp>
        <p:nvSpPr>
          <p:cNvPr id="123" name="Google Shape;123;p21"/>
          <p:cNvSpPr txBox="1"/>
          <p:nvPr>
            <p:ph type="title"/>
          </p:nvPr>
        </p:nvSpPr>
        <p:spPr>
          <a:xfrm>
            <a:off x="311700" y="2851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3763"/>
                </a:solidFill>
                <a:latin typeface="Times New Roman"/>
                <a:ea typeface="Times New Roman"/>
                <a:cs typeface="Times New Roman"/>
                <a:sym typeface="Times New Roman"/>
              </a:rPr>
              <a:t>Optimal order retargeting</a:t>
            </a:r>
            <a:endParaRPr sz="3000">
              <a:solidFill>
                <a:srgbClr val="073763"/>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